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embeddedFontLst>
    <p:embeddedFont>
      <p:font typeface="Baumans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gly/79LTs/3jsNHtz6JDlwzva5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Baum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" type="body"/>
          </p:nvPr>
        </p:nvSpPr>
        <p:spPr>
          <a:xfrm rot="5400000">
            <a:off x="3872484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2"/>
          <p:cNvSpPr txBox="1"/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2"/>
          <p:cNvSpPr txBox="1"/>
          <p:nvPr>
            <p:ph idx="1" type="body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5" name="Google Shape;85;p5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52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4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4"/>
          <p:cNvSpPr txBox="1"/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" type="subTitle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" name="Google Shape;27;p4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44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5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5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4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 txBox="1"/>
          <p:nvPr>
            <p:ph idx="1" type="body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7"/>
          <p:cNvSpPr txBox="1"/>
          <p:nvPr>
            <p:ph idx="2" type="body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3" type="body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47"/>
          <p:cNvSpPr txBox="1"/>
          <p:nvPr>
            <p:ph idx="4" type="body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" type="body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/>
        </p:txBody>
      </p:sp>
      <p:sp>
        <p:nvSpPr>
          <p:cNvPr id="64" name="Google Shape;64;p49"/>
          <p:cNvSpPr txBox="1"/>
          <p:nvPr>
            <p:ph idx="2" type="body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/>
          <p:nvPr>
            <p:ph idx="2" type="pic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71" name="Google Shape;71;p50"/>
          <p:cNvSpPr txBox="1"/>
          <p:nvPr>
            <p:ph idx="1" type="body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5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50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i="0" sz="5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b="0" i="0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" name="Google Shape;9;p4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" name="Google Shape;11;p41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>
            <a:off x="1118241" y="2000683"/>
            <a:ext cx="9798773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500" u="none" cap="none" strike="noStrike">
                <a:solidFill>
                  <a:schemeClr val="accent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Banking System</a:t>
            </a:r>
            <a:endParaRPr b="1" i="0" sz="11500" u="none" cap="none" strike="noStrike">
              <a:solidFill>
                <a:schemeClr val="accent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171" name="Google Shape;171;p10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4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178" name="Google Shape;17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184" name="Google Shape;184;p12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85" name="Google Shape;1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563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191" name="Google Shape;19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1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197" name="Google Shape;197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03" name="Google Shape;203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7068" y="0"/>
            <a:ext cx="1235906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14" name="Google Shape;214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p14:dur="1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20" name="Google Shape;220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14:vortex dir="r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26" name="Google Shape;226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838200" y="370309"/>
            <a:ext cx="10515600" cy="1072305"/>
            <a:chOff x="0" y="5184"/>
            <a:chExt cx="10515600" cy="1072305"/>
          </a:xfrm>
        </p:grpSpPr>
        <p:sp>
          <p:nvSpPr>
            <p:cNvPr id="99" name="Google Shape;99;p2"/>
            <p:cNvSpPr/>
            <p:nvPr/>
          </p:nvSpPr>
          <p:spPr>
            <a:xfrm>
              <a:off x="0" y="5184"/>
              <a:ext cx="10515600" cy="1072305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52346" y="57530"/>
              <a:ext cx="10410908" cy="967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050" lIns="179050" spcFirstLastPara="1" rIns="179050" wrap="square" tIns="17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7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Developed By:-</a:t>
              </a:r>
              <a:endParaRPr b="0" i="0" sz="4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788106" y="1450085"/>
            <a:ext cx="7042328" cy="3980052"/>
            <a:chOff x="1211968" y="40385"/>
            <a:chExt cx="7042328" cy="3980052"/>
          </a:xfrm>
        </p:grpSpPr>
        <p:sp>
          <p:nvSpPr>
            <p:cNvPr id="102" name="Google Shape;102;p2"/>
            <p:cNvSpPr/>
            <p:nvPr/>
          </p:nvSpPr>
          <p:spPr>
            <a:xfrm rot="10800000">
              <a:off x="1739515" y="40385"/>
              <a:ext cx="6463974" cy="648713"/>
            </a:xfrm>
            <a:prstGeom prst="homePlat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rotWithShape="0" algn="ctr" dir="5400000" dist="1270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1901693" y="40385"/>
              <a:ext cx="6301796" cy="648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86050" spcFirstLastPara="1" rIns="227575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Neha Parween</a:t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211968" y="141987"/>
              <a:ext cx="648713" cy="64871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-38997" l="0" r="0" t="-38998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10800000">
              <a:off x="1790322" y="844646"/>
              <a:ext cx="6463974" cy="648713"/>
            </a:xfrm>
            <a:prstGeom prst="homePlate">
              <a:avLst>
                <a:gd fmla="val 50000" name="adj"/>
              </a:avLst>
            </a:prstGeom>
            <a:solidFill>
              <a:srgbClr val="41AC81"/>
            </a:solidFill>
            <a:ln>
              <a:noFill/>
            </a:ln>
            <a:effectLst>
              <a:outerShdw blurRad="50800" rotWithShape="0" algn="ctr" dir="5400000" dist="1270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1952500" y="844646"/>
              <a:ext cx="6301796" cy="648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86050" spcFirstLastPara="1" rIns="227575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Shambo Samanta</a:t>
              </a:r>
              <a:endPara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491369" y="933545"/>
              <a:ext cx="648713" cy="648713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17999" r="-1799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10800000">
              <a:off x="1790322" y="1687005"/>
              <a:ext cx="6463974" cy="648713"/>
            </a:xfrm>
            <a:prstGeom prst="homePlate">
              <a:avLst>
                <a:gd fmla="val 50000" name="adj"/>
              </a:avLst>
            </a:prstGeom>
            <a:solidFill>
              <a:srgbClr val="409F6F"/>
            </a:solidFill>
            <a:ln>
              <a:noFill/>
            </a:ln>
            <a:effectLst>
              <a:outerShdw blurRad="50800" rotWithShape="0" algn="ctr" dir="5400000" dist="1270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1952500" y="1687005"/>
              <a:ext cx="6301796" cy="648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86050" spcFirstLastPara="1" rIns="227575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Indranil Mukherjee</a:t>
              </a:r>
              <a:endPara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465965" y="1687005"/>
              <a:ext cx="648713" cy="648713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-2999" l="0" r="0" t="-299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10800000">
              <a:off x="1790322" y="2529365"/>
              <a:ext cx="6463974" cy="648713"/>
            </a:xfrm>
            <a:prstGeom prst="homePlate">
              <a:avLst>
                <a:gd fmla="val 50000" name="adj"/>
              </a:avLst>
            </a:prstGeom>
            <a:solidFill>
              <a:srgbClr val="3E935F"/>
            </a:solidFill>
            <a:ln>
              <a:noFill/>
            </a:ln>
            <a:effectLst>
              <a:outerShdw blurRad="50800" rotWithShape="0" algn="ctr" dir="5400000" dist="1270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1952500" y="2529365"/>
              <a:ext cx="6301796" cy="648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86050" spcFirstLastPara="1" rIns="227575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Tamal Saha</a:t>
              </a:r>
              <a:endPara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465965" y="2529365"/>
              <a:ext cx="648713" cy="648713"/>
            </a:xfrm>
            <a:prstGeom prst="ellipse">
              <a:avLst/>
            </a:prstGeom>
            <a:solidFill>
              <a:srgbClr val="BCD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10800000">
              <a:off x="1790322" y="3371724"/>
              <a:ext cx="6463974" cy="648713"/>
            </a:xfrm>
            <a:prstGeom prst="homePlate">
              <a:avLst>
                <a:gd fmla="val 50000" name="adj"/>
              </a:avLst>
            </a:prstGeom>
            <a:solidFill>
              <a:srgbClr val="3D8752"/>
            </a:solidFill>
            <a:ln>
              <a:noFill/>
            </a:ln>
            <a:effectLst>
              <a:outerShdw blurRad="50800" rotWithShape="0" algn="ctr" dir="5400000" dist="12700">
                <a:srgbClr val="00000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1952500" y="3371724"/>
              <a:ext cx="6301796" cy="6487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286050" spcFirstLastPara="1" rIns="227575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Anamika Maji</a:t>
              </a:r>
              <a:endPara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465965" y="3371724"/>
              <a:ext cx="648713" cy="648713"/>
            </a:xfrm>
            <a:prstGeom prst="ellipse">
              <a:avLst/>
            </a:prstGeom>
            <a:solidFill>
              <a:srgbClr val="BBCE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2"/>
          <p:cNvSpPr/>
          <p:nvPr/>
        </p:nvSpPr>
        <p:spPr>
          <a:xfrm>
            <a:off x="4254313" y="5587999"/>
            <a:ext cx="7797986" cy="1202035"/>
          </a:xfrm>
          <a:prstGeom prst="flowChartManualInput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4254313" y="5866704"/>
            <a:ext cx="79376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accent4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Mrs. Munmun Purkayastha</a:t>
            </a:r>
            <a:endParaRPr b="1" i="0" sz="5400" u="none" cap="none" strike="noStrike">
              <a:solidFill>
                <a:schemeClr val="accent4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862375" y="4664669"/>
            <a:ext cx="31662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1E442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Guided By</a:t>
            </a:r>
            <a:endParaRPr b="0" i="0" sz="5400" u="none" cap="none" strike="noStrike">
              <a:solidFill>
                <a:srgbClr val="1E442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32" name="Google Shape;232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900">
        <p14:glitter dir="l" pattern="hexagon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38" name="Google Shape;238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44" name="Google Shape;244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50" name="Google Shape;250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20782"/>
            <a:ext cx="12192000" cy="694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56" name="Google Shape;256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62" name="Google Shape;262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window dir="ver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68" name="Google Shape;26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74" name="Google Shape;274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80" name="Google Shape;280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ferris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86" name="Google Shape;286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6160365" y="132695"/>
            <a:ext cx="4730655" cy="9233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2700">
                  <a:solidFill>
                    <a:srgbClr val="1C6294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0EEF9"/>
                </a:solidFill>
                <a:latin typeface="Twentieth Century"/>
              </a:rPr>
              <a:t>INTRODUCTION</a:t>
            </a:r>
          </a:p>
        </p:txBody>
      </p:sp>
      <p:sp>
        <p:nvSpPr>
          <p:cNvPr id="125" name="Google Shape;125;p3"/>
          <p:cNvSpPr txBox="1"/>
          <p:nvPr>
            <p:ph idx="1" type="body"/>
          </p:nvPr>
        </p:nvSpPr>
        <p:spPr>
          <a:xfrm>
            <a:off x="5922818" y="2874000"/>
            <a:ext cx="6269182" cy="3788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397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 "/>
            </a:pPr>
            <a:r>
              <a:rPr lang="en-US"/>
              <a:t>This Project describes implementation of Banking System</a:t>
            </a:r>
            <a:endParaRPr/>
          </a:p>
          <a:p>
            <a:pPr indent="-1397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US"/>
              <a:t>Banking refers to the System that allows Bank customers to access their accounts who have a valid User ID and password and do several operations along with the Accountant in order to maintain secure Banking System.</a:t>
            </a:r>
            <a:endParaRPr sz="1800"/>
          </a:p>
        </p:txBody>
      </p:sp>
      <p:grpSp>
        <p:nvGrpSpPr>
          <p:cNvPr id="126" name="Google Shape;126;p3"/>
          <p:cNvGrpSpPr/>
          <p:nvPr/>
        </p:nvGrpSpPr>
        <p:grpSpPr>
          <a:xfrm>
            <a:off x="6374100" y="1662543"/>
            <a:ext cx="6853429" cy="1211456"/>
            <a:chOff x="2933314" y="156674"/>
            <a:chExt cx="8425556" cy="1023671"/>
          </a:xfrm>
        </p:grpSpPr>
        <p:sp>
          <p:nvSpPr>
            <p:cNvPr id="127" name="Google Shape;127;p3"/>
            <p:cNvSpPr/>
            <p:nvPr/>
          </p:nvSpPr>
          <p:spPr>
            <a:xfrm>
              <a:off x="2933314" y="156674"/>
              <a:ext cx="5748529" cy="1023671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38BA9"/>
                </a:gs>
                <a:gs pos="100000">
                  <a:srgbClr val="9EB1C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681509" y="229309"/>
              <a:ext cx="7677361" cy="878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Banking System</a:t>
              </a:r>
              <a:endPara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400">
        <p14:ripple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92" name="Google Shape;292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98" name="Google Shape;298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304" name="Google Shape;304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310" name="Google Shape;310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316" name="Google Shape;316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2327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/>
          <p:nvPr/>
        </p:nvSpPr>
        <p:spPr>
          <a:xfrm>
            <a:off x="402148" y="0"/>
            <a:ext cx="1105751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 cap="none">
                <a:solidFill>
                  <a:srgbClr val="92D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Drawbacks of the Project </a:t>
            </a:r>
            <a:endParaRPr b="1" sz="8000" cap="none">
              <a:solidFill>
                <a:srgbClr val="92D05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032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accent1"/>
                </a:solidFill>
              </a:rPr>
              <a:t> Banking system may be mitigated by bulk loading of part data into the database.</a:t>
            </a:r>
            <a:endParaRPr/>
          </a:p>
          <a:p>
            <a:pPr indent="-2032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Noto Sans Symbols"/>
              <a:buChar char="❖"/>
            </a:pPr>
            <a:r>
              <a:rPr lang="en-US" sz="3200">
                <a:solidFill>
                  <a:schemeClr val="accent1"/>
                </a:solidFill>
              </a:rPr>
              <a:t>Internet Banking is not implemented i.e. customers can’t access accounts and general info on Bank products and services through a PC or other Intelligent device.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idx="1" type="body"/>
          </p:nvPr>
        </p:nvSpPr>
        <p:spPr>
          <a:xfrm>
            <a:off x="812800" y="2701925"/>
            <a:ext cx="10804236" cy="4156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20000"/>
          </a:bodyPr>
          <a:lstStyle/>
          <a:p>
            <a:pPr indent="-258445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b="1" lang="en-US" sz="4400">
                <a:solidFill>
                  <a:schemeClr val="accent4"/>
                </a:solidFill>
              </a:rPr>
              <a:t>It can be used by Multi-User in a Network by developing the project by J2E,servlet and JSP</a:t>
            </a:r>
            <a:endParaRPr/>
          </a:p>
          <a:p>
            <a:pPr indent="-2584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b="1" lang="en-US" sz="4400">
                <a:solidFill>
                  <a:schemeClr val="accent4"/>
                </a:solidFill>
              </a:rPr>
              <a:t> We Can implement “Loan” operations to the user</a:t>
            </a:r>
            <a:endParaRPr/>
          </a:p>
          <a:p>
            <a:pPr indent="-2584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b="1" lang="en-US" sz="4400">
                <a:solidFill>
                  <a:schemeClr val="accent4"/>
                </a:solidFill>
              </a:rPr>
              <a:t>We can allow the user to add his/her picture while registering for Security purpose</a:t>
            </a:r>
            <a:endParaRPr/>
          </a:p>
          <a:p>
            <a:pPr indent="-2584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b="1" lang="en-US" sz="4400">
                <a:solidFill>
                  <a:schemeClr val="accent4"/>
                </a:solidFill>
              </a:rPr>
              <a:t>We can implement the print function to print the transaction details or any other info.</a:t>
            </a:r>
            <a:endParaRPr b="1" sz="44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idx="1" type="body"/>
          </p:nvPr>
        </p:nvSpPr>
        <p:spPr>
          <a:xfrm>
            <a:off x="1462249" y="2494939"/>
            <a:ext cx="9474200" cy="3771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79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Noto Sans Symbols"/>
              <a:buChar char="⮚"/>
            </a:pPr>
            <a:r>
              <a:rPr b="1" lang="en-US" sz="4400">
                <a:solidFill>
                  <a:srgbClr val="262626"/>
                </a:solidFill>
              </a:rPr>
              <a:t> Websites:-</a:t>
            </a:r>
            <a:endParaRPr/>
          </a:p>
          <a:p>
            <a:pPr indent="-228600" lvl="2" marL="44805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600"/>
              <a:buFont typeface="Noto Sans Symbols"/>
              <a:buChar char="⮚"/>
            </a:pPr>
            <a:r>
              <a:rPr b="1" lang="en-US" sz="3600">
                <a:solidFill>
                  <a:srgbClr val="262626"/>
                </a:solidFill>
              </a:rPr>
              <a:t> Google</a:t>
            </a:r>
            <a:endParaRPr/>
          </a:p>
          <a:p>
            <a:pPr indent="-228600" lvl="2" marL="448056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600"/>
              <a:buFont typeface="Noto Sans Symbols"/>
              <a:buChar char="⮚"/>
            </a:pPr>
            <a:r>
              <a:rPr b="1" lang="en-US" sz="3600">
                <a:solidFill>
                  <a:srgbClr val="262626"/>
                </a:solidFill>
              </a:rPr>
              <a:t> YouTube</a:t>
            </a:r>
            <a:endParaRPr/>
          </a:p>
          <a:p>
            <a:pPr indent="-2794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4400"/>
              <a:buFont typeface="Noto Sans Symbols"/>
              <a:buChar char="⮚"/>
            </a:pPr>
            <a:r>
              <a:rPr b="1" lang="en-US" sz="4400">
                <a:solidFill>
                  <a:srgbClr val="262626"/>
                </a:solidFill>
              </a:rPr>
              <a:t> Book:-</a:t>
            </a:r>
            <a:endParaRPr/>
          </a:p>
          <a:p>
            <a:pPr indent="-228600" lvl="2" marL="44805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3600"/>
              <a:buFont typeface="Noto Sans Symbols"/>
              <a:buChar char="⮚"/>
            </a:pPr>
            <a:r>
              <a:rPr b="1" lang="en-US" sz="3600">
                <a:solidFill>
                  <a:srgbClr val="262626"/>
                </a:solidFill>
              </a:rPr>
              <a:t>Head First Java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360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3517900" y="1846406"/>
            <a:ext cx="7620000" cy="485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85000" lnSpcReduction="20000"/>
          </a:bodyPr>
          <a:lstStyle/>
          <a:p>
            <a:pPr indent="-118745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To Reduce Paper Work </a:t>
            </a:r>
            <a:endParaRPr/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To maintain the accounts like saving account, Current Account.</a:t>
            </a:r>
            <a:endParaRPr/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Maintaining operations like withdrawing, depositing money etc.</a:t>
            </a:r>
            <a:endParaRPr>
              <a:solidFill>
                <a:srgbClr val="1482AB"/>
              </a:solidFill>
            </a:endParaRPr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Providing account number to the Customer for dealing transactions in the bank. </a:t>
            </a:r>
            <a:endParaRPr/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Reducing Manual work.</a:t>
            </a:r>
            <a:endParaRPr>
              <a:solidFill>
                <a:srgbClr val="1482AB"/>
              </a:solidFill>
            </a:endParaRPr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Making the Software user friendly.</a:t>
            </a:r>
            <a:endParaRPr/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Providing multiple applications at a time.</a:t>
            </a:r>
            <a:endParaRPr/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Increasing security, speed, storing and accuracy.</a:t>
            </a:r>
            <a:endParaRPr/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Managing and maintaining data in an easier way.</a:t>
            </a:r>
            <a:endParaRPr/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Providing convenience to users and Accountants</a:t>
            </a:r>
            <a:endParaRPr/>
          </a:p>
          <a:p>
            <a:pPr indent="-11874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rgbClr val="1482AB"/>
                </a:solidFill>
              </a:rPr>
              <a:t>Our Main Objective is to design a software which integrates all the facilities available in “Banking System”.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4400">
        <p14:honeycomb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idx="1" type="body"/>
          </p:nvPr>
        </p:nvSpPr>
        <p:spPr>
          <a:xfrm>
            <a:off x="4851400" y="266700"/>
            <a:ext cx="7226300" cy="6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200">
                <a:solidFill>
                  <a:srgbClr val="7030A0"/>
                </a:solidFill>
              </a:rPr>
              <a:t> </a:t>
            </a:r>
            <a:r>
              <a:rPr lang="en-US" sz="3200"/>
              <a:t>A new user can register himself/herself using the registration procedure by his/her own and will get auto generated User ID.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3200"/>
              <a:t> User can see his/her All accounts, particular account details, Transaction Details and can also Transfer money to another account or can  edit his/her details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3200"/>
              <a:t>Accountant can create account  for any Registered user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3200"/>
              <a:t>Accountant can see all accounts or any particular account details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3200"/>
              <a:t> Accountant can Deposit or Withdraw or Transfer from/to any account and can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3200"/>
              <a:t>See Transaction Details of any Account or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3200"/>
              <a:t>Can Edit or Delete any particular account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mc:AlternateContent>
    <mc:Choice Requires="p14">
      <p:transition spd="slow" p14:dur="1400">
        <p14:ripple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539302" y="97135"/>
            <a:ext cx="1136740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 Used to Develop the Project</a:t>
            </a:r>
            <a:endParaRPr b="1" i="0" sz="660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0" y="1151235"/>
            <a:ext cx="38368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latin typeface="Twentieth Century"/>
                <a:ea typeface="Twentieth Century"/>
                <a:cs typeface="Twentieth Century"/>
                <a:sym typeface="Twentieth Century"/>
              </a:rPr>
              <a:t>Operating System:-</a:t>
            </a:r>
            <a:endParaRPr b="1" i="0" sz="3600" u="none" cap="none" strike="noStrike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-91957" y="3602335"/>
            <a:ext cx="35889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latin typeface="Twentieth Century"/>
                <a:ea typeface="Twentieth Century"/>
                <a:cs typeface="Twentieth Century"/>
                <a:sym typeface="Twentieth Century"/>
              </a:rPr>
              <a:t>Other Softwares:-</a:t>
            </a:r>
            <a:endParaRPr b="1" i="0" sz="3600" u="none" cap="none" strike="noStrike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838200" y="4248665"/>
            <a:ext cx="10515600" cy="192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4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oto Sans Symbols"/>
              <a:buChar char="❑"/>
            </a:pPr>
            <a:r>
              <a:rPr b="1" lang="en-US" sz="4000">
                <a:solidFill>
                  <a:srgbClr val="262626"/>
                </a:solidFill>
              </a:rPr>
              <a:t>Java 1.8</a:t>
            </a:r>
            <a:endParaRPr/>
          </a:p>
          <a:p>
            <a:pPr indent="-254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000"/>
              <a:buFont typeface="Noto Sans Symbols"/>
              <a:buChar char="❑"/>
            </a:pPr>
            <a:r>
              <a:rPr b="1" lang="en-US" sz="4000">
                <a:solidFill>
                  <a:srgbClr val="262626"/>
                </a:solidFill>
              </a:rPr>
              <a:t>Eclipse Luna </a:t>
            </a:r>
            <a:endParaRPr/>
          </a:p>
          <a:p>
            <a:pPr indent="-254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000"/>
              <a:buFont typeface="Noto Sans Symbols"/>
              <a:buChar char="❑"/>
            </a:pPr>
            <a:r>
              <a:rPr b="1" lang="en-US" sz="4000">
                <a:solidFill>
                  <a:srgbClr val="262626"/>
                </a:solidFill>
              </a:rPr>
              <a:t> Ms Word 13</a:t>
            </a:r>
            <a:endParaRPr b="1" sz="4000">
              <a:solidFill>
                <a:srgbClr val="262626"/>
              </a:solidFill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1092200" y="1797566"/>
            <a:ext cx="74739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Windows 8 pro   🡪64 bit architecture </a:t>
            </a:r>
            <a:endParaRPr b="1" sz="3600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>
            <a:off x="901700" y="-182265"/>
            <a:ext cx="105029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 cap="none">
                <a:latin typeface="Baumans"/>
                <a:ea typeface="Baumans"/>
                <a:cs typeface="Baumans"/>
                <a:sym typeface="Baumans"/>
              </a:rPr>
              <a:t>System Requirement</a:t>
            </a:r>
            <a:endParaRPr b="1" sz="8800" cap="none"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53" name="Google Shape;153;p7"/>
          <p:cNvSpPr txBox="1"/>
          <p:nvPr>
            <p:ph idx="1" type="body"/>
          </p:nvPr>
        </p:nvSpPr>
        <p:spPr>
          <a:xfrm>
            <a:off x="889000" y="1863724"/>
            <a:ext cx="10515600" cy="499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032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  Pentium 233-megahertz (MHz) processor or faster (300 MHz is Recommended).</a:t>
            </a:r>
            <a:endParaRPr/>
          </a:p>
          <a:p>
            <a:pPr indent="-2032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  At least 256 Megabytes (MB) of RAM (512 MB is recommended).</a:t>
            </a:r>
            <a:endParaRPr/>
          </a:p>
          <a:p>
            <a:pPr indent="-2032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  At least 10GigaBytes (GB) of available space on the hard disk.</a:t>
            </a:r>
            <a:endParaRPr/>
          </a:p>
          <a:p>
            <a:pPr indent="-2032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  Keyboard and a Microsoft Mouse or some other compatible pointing device.</a:t>
            </a:r>
            <a:endParaRPr/>
          </a:p>
          <a:p>
            <a:pPr indent="-2032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  Video adapter and monitor with Super VGA (800 x 600) or higher resolution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2347165" y="1367135"/>
            <a:ext cx="69642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can be run in different OS such as</a:t>
            </a:r>
            <a:endParaRPr b="1" sz="3600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9" name="Google Shape;159;p8"/>
          <p:cNvSpPr txBox="1"/>
          <p:nvPr>
            <p:ph idx="1" type="body"/>
          </p:nvPr>
        </p:nvSpPr>
        <p:spPr>
          <a:xfrm>
            <a:off x="5473700" y="2013465"/>
            <a:ext cx="5676900" cy="4163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b="1" lang="en-US" sz="3600">
                <a:solidFill>
                  <a:srgbClr val="3F3F3F"/>
                </a:solidFill>
              </a:rPr>
              <a:t>Microsoft Windows 98, 2000,Me,XP,Vista, 7 and 8</a:t>
            </a:r>
            <a:endParaRPr/>
          </a:p>
          <a:p>
            <a:pPr indent="-228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b="1" lang="en-US" sz="3600">
                <a:solidFill>
                  <a:srgbClr val="3F3F3F"/>
                </a:solidFill>
              </a:rPr>
              <a:t>Apple MAC OS 8,9,10 and X</a:t>
            </a:r>
            <a:endParaRPr/>
          </a:p>
          <a:p>
            <a:pPr indent="-228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b="1" lang="en-US" sz="3600">
                <a:solidFill>
                  <a:srgbClr val="3F3F3F"/>
                </a:solidFill>
              </a:rPr>
              <a:t>Fedora Linux</a:t>
            </a:r>
            <a:endParaRPr/>
          </a:p>
          <a:p>
            <a:pPr indent="-228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b="1" lang="en-US" sz="3600">
                <a:solidFill>
                  <a:srgbClr val="3F3F3F"/>
                </a:solidFill>
              </a:rPr>
              <a:t>Ubuntu Linux</a:t>
            </a:r>
            <a:endParaRPr/>
          </a:p>
          <a:p>
            <a:pPr indent="-2286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b="1" lang="en-US" sz="3600">
                <a:solidFill>
                  <a:srgbClr val="3F3F3F"/>
                </a:solidFill>
              </a:rPr>
              <a:t>Red Hat Linux</a:t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6913727" y="5469077"/>
            <a:ext cx="37747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-and many more</a:t>
            </a:r>
            <a:endParaRPr b="1" sz="4000" cap="none">
              <a:solidFill>
                <a:schemeClr val="lt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2745"/>
          </a:schemeClr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/>
          <p:nvPr/>
        </p:nvSpPr>
        <p:spPr>
          <a:xfrm>
            <a:off x="658954" y="1621135"/>
            <a:ext cx="10772501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rgbClr val="1E442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Screen Shots</a:t>
            </a:r>
            <a:endParaRPr b="0" sz="16600" cap="none">
              <a:solidFill>
                <a:srgbClr val="1E442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2014-05-03T15:57:31Z</dcterms:created>
  <dc:creator>Shambo Samanta</dc:creator>
</cp:coreProperties>
</file>